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3"/>
  </p:notesMasterIdLst>
  <p:handoutMasterIdLst>
    <p:handoutMasterId r:id="rId34"/>
  </p:handoutMasterIdLst>
  <p:sldIdLst>
    <p:sldId id="256" r:id="rId5"/>
    <p:sldId id="326" r:id="rId6"/>
    <p:sldId id="327" r:id="rId7"/>
    <p:sldId id="308" r:id="rId8"/>
    <p:sldId id="281" r:id="rId9"/>
    <p:sldId id="259" r:id="rId10"/>
    <p:sldId id="309" r:id="rId11"/>
    <p:sldId id="310" r:id="rId12"/>
    <p:sldId id="304" r:id="rId13"/>
    <p:sldId id="306" r:id="rId14"/>
    <p:sldId id="307" r:id="rId15"/>
    <p:sldId id="311" r:id="rId16"/>
    <p:sldId id="313" r:id="rId17"/>
    <p:sldId id="312" r:id="rId18"/>
    <p:sldId id="314" r:id="rId19"/>
    <p:sldId id="315" r:id="rId20"/>
    <p:sldId id="316" r:id="rId21"/>
    <p:sldId id="319" r:id="rId22"/>
    <p:sldId id="317" r:id="rId23"/>
    <p:sldId id="318" r:id="rId24"/>
    <p:sldId id="320" r:id="rId25"/>
    <p:sldId id="323" r:id="rId26"/>
    <p:sldId id="324" r:id="rId27"/>
    <p:sldId id="325" r:id="rId28"/>
    <p:sldId id="336" r:id="rId29"/>
    <p:sldId id="337" r:id="rId30"/>
    <p:sldId id="338" r:id="rId31"/>
    <p:sldId id="329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37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472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notesMaster" Target="notesMasters/notesMaster1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3/15/23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3/15/23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i-c.org/release/doc/tei-p5-doc/en/html/TD.html#TD-datatypes" TargetMode="Externa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ei-c.org/release/doc/tei-p5-doc/en/html/REF-ELEMENTS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ei-c.org/release/doc/tei-p5-doc/en/html/ref-lang.html" TargetMode="External"/><Relationship Id="rId2" Type="http://schemas.openxmlformats.org/officeDocument/2006/relationships/hyperlink" Target="https://tei-c.org/release/doc/tei-p5-doc/en/html/ref-p.html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/>
          <a:lstStyle/>
          <a:p>
            <a:r>
              <a:rPr lang="en-US" dirty="0"/>
              <a:t>Stand-off, </a:t>
            </a:r>
            <a:br>
              <a:rPr lang="en-US" dirty="0"/>
            </a:br>
            <a:r>
              <a:rPr lang="en-US" dirty="0"/>
              <a:t>ODD, </a:t>
            </a:r>
            <a:br>
              <a:rPr lang="en-US" dirty="0"/>
            </a:br>
            <a:r>
              <a:rPr lang="en-US" dirty="0"/>
              <a:t>and </a:t>
            </a:r>
            <a:r>
              <a:rPr lang="en-US" dirty="0" err="1"/>
              <a:t>Schematron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>
            <a:normAutofit/>
          </a:bodyPr>
          <a:lstStyle/>
          <a:p>
            <a:r>
              <a:rPr lang="en-US" dirty="0"/>
              <a:t>10 March 2023</a:t>
            </a:r>
          </a:p>
        </p:txBody>
      </p:sp>
      <p:pic>
        <p:nvPicPr>
          <p:cNvPr id="11" name="Picture Placeholder 10" descr="Multicolored fiber cables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876158" y="0"/>
            <a:ext cx="7315841" cy="6858000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B271E00-2153-DC8F-C148-1AC24A8E9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DE129-28DE-B55B-65D3-EB4EAEBBD3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In Oxygen, open a new “ODD Customization [TEI]” file. </a:t>
            </a:r>
          </a:p>
          <a:p>
            <a:r>
              <a:rPr lang="en-US" dirty="0"/>
              <a:t>Fill out the TEI header.</a:t>
            </a:r>
          </a:p>
          <a:p>
            <a:r>
              <a:rPr lang="en-US" dirty="0"/>
              <a:t>	This should indicate the project that the ODD is designed for, but is 	generally briefer than the TEI header for an encoded text.</a:t>
            </a:r>
          </a:p>
          <a:p>
            <a:r>
              <a:rPr lang="en-US" dirty="0"/>
              <a:t>Name your schema. This should be the first line of the 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WeirdCorpusODD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start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"TEI"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04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51FAD-C3B3-B717-47E1-6426133A4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the Default Schema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1111337-72E0-F3F0-B9D7-6D8663B4CD9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&lt;text&gt;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WeirdCorpusODD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start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"TEI"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&lt;/text&gt;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690450-2611-76BD-746E-0B93C3F7F35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schemaSpec</a:t>
            </a:r>
            <a:r>
              <a:rPr lang="en-US" dirty="0"/>
              <a:t>&gt; includes the name (“ident”) of the ODD and the entry point to the schema (“start”). </a:t>
            </a:r>
          </a:p>
          <a:p>
            <a:pPr lvl="1"/>
            <a:r>
              <a:rPr lang="en-US" dirty="0"/>
              <a:t>It can also include namespace information, language specifications, and default exceptions. Any attributes here apply to the entire ODD. </a:t>
            </a:r>
          </a:p>
          <a:p>
            <a:pPr lvl="1"/>
            <a:r>
              <a:rPr lang="en-US" dirty="0"/>
              <a:t>The entire ODD should be contained inside the &lt;</a:t>
            </a:r>
            <a:r>
              <a:rPr lang="en-US" dirty="0" err="1"/>
              <a:t>schemaSpec</a:t>
            </a:r>
            <a:r>
              <a:rPr lang="en-US" dirty="0"/>
              <a:t>&gt; element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0FDA8-91F1-B245-5185-5EFDDCAA3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ED6DE-0781-B5A0-E135-EC1D74483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Ref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3A4C1-90A3-0A39-462C-CFBE8A3556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291" y="1604583"/>
            <a:ext cx="5094288" cy="526767"/>
          </a:xfrm>
        </p:spPr>
        <p:txBody>
          <a:bodyPr/>
          <a:lstStyle/>
          <a:p>
            <a:r>
              <a:rPr lang="en-US" dirty="0"/>
              <a:t>Default/Required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A68CD-64D1-3DDF-76E3-0CB4D0740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041451"/>
            <a:ext cx="5094673" cy="4072269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16D913-7B9F-10F7-56CC-69C1C39E25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7421" y="1604583"/>
            <a:ext cx="5094288" cy="526767"/>
          </a:xfrm>
        </p:spPr>
        <p:txBody>
          <a:bodyPr/>
          <a:lstStyle/>
          <a:p>
            <a:r>
              <a:rPr lang="en-US" dirty="0"/>
              <a:t>Optional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E921B-5482-036C-FFB2-93EDBE498CA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2041451"/>
            <a:ext cx="5094673" cy="4072269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"analysis"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"certainty"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"corpus"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"dictionaries"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"figures"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gaiji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"iso-fs"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"linking"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msdescription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"nets"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"spoken"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tagdocs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textcrit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transcr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"verse"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22ECB-0D28-9DFB-1412-FB8FEFF4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24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A8557-E568-1DD3-0605-EFFCB03D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the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C07A0-410D-3F89-FA44-13187C67ACF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3"/>
            <a:ext cx="9657981" cy="3582347"/>
          </a:xfrm>
        </p:spPr>
        <p:txBody>
          <a:bodyPr/>
          <a:lstStyle/>
          <a:p>
            <a:r>
              <a:rPr lang="en-US" dirty="0"/>
              <a:t>Transform the ODD into Relax NG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“transformation scenarios”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Choose “TEI ODD to RELAX NG XML” 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Run the transformation scenario </a:t>
            </a:r>
          </a:p>
          <a:p>
            <a:pPr marL="800100" lvl="1" indent="-34290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dirty="0"/>
              <a:t>By default, this will save to the same folder as your .odd file, in a new folder called “out” </a:t>
            </a:r>
          </a:p>
          <a:p>
            <a:r>
              <a:rPr lang="en-US" dirty="0"/>
              <a:t>Associate the .</a:t>
            </a:r>
            <a:r>
              <a:rPr lang="en-US" dirty="0" err="1"/>
              <a:t>rng</a:t>
            </a:r>
            <a:r>
              <a:rPr lang="en-US" dirty="0"/>
              <a:t> file with your .xml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the Oxygen menu, click “Document” then “Schema” then “Associate Schema”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Select your .</a:t>
            </a:r>
            <a:r>
              <a:rPr lang="en-US" dirty="0" err="1"/>
              <a:t>rng</a:t>
            </a:r>
            <a:r>
              <a:rPr lang="en-US" dirty="0"/>
              <a:t> file and apply it.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E23F3-B0F2-27E4-A2FA-E3EA9366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37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D02BBD3-A802-06DB-117C-FB875177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Modules to the Weird Corpus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32D1400-2A3C-FD86-D12F-F80A0EF7D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corpus uses some modules that aren’t in the default set, so we’ll need to add them ourselves. 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C3D2864-F01C-3025-D147-E403EAE9CB81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C75BD5-6313-F48A-9881-E157F3D2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8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68191-8773-DB0C-58D6-E81956708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Including and Excluding Elements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293A6F-8EDF-130E-8343-7DA906D8E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1719830"/>
            <a:ext cx="5094673" cy="4104898"/>
          </a:xfrm>
        </p:spPr>
        <p:txBody>
          <a:bodyPr/>
          <a:lstStyle/>
          <a:p>
            <a:r>
              <a:rPr lang="en-US" dirty="0"/>
              <a:t>For the Weird Corpus, I know there are only certain values for some of these modules that I want to work with. </a:t>
            </a:r>
          </a:p>
          <a:p>
            <a:r>
              <a:rPr lang="en-US" dirty="0"/>
              <a:t>Specifically</a:t>
            </a:r>
          </a:p>
          <a:p>
            <a:pPr lvl="1"/>
            <a:r>
              <a:rPr lang="en-US" dirty="0"/>
              <a:t>I don’t want</a:t>
            </a:r>
          </a:p>
          <a:p>
            <a:pPr lvl="2"/>
            <a:r>
              <a:rPr lang="en-US" dirty="0"/>
              <a:t>”</a:t>
            </a:r>
            <a:r>
              <a:rPr lang="en-US" dirty="0" err="1"/>
              <a:t>textstructure</a:t>
            </a:r>
            <a:r>
              <a:rPr lang="en-US" dirty="0"/>
              <a:t>”: div1, div2, div3, div4, div5, div6, div7</a:t>
            </a:r>
          </a:p>
          <a:p>
            <a:pPr lvl="2"/>
            <a:r>
              <a:rPr lang="en-US" dirty="0"/>
              <a:t>”core”: analytic, </a:t>
            </a:r>
            <a:r>
              <a:rPr lang="en-US" dirty="0" err="1"/>
              <a:t>binaryObject</a:t>
            </a:r>
            <a:r>
              <a:rPr lang="en-US" dirty="0"/>
              <a:t>, del, email, </a:t>
            </a:r>
            <a:r>
              <a:rPr lang="en-US" dirty="0" err="1"/>
              <a:t>measureGrp</a:t>
            </a:r>
            <a:r>
              <a:rPr lang="en-US" dirty="0"/>
              <a:t>, media, meeting, </a:t>
            </a:r>
            <a:r>
              <a:rPr lang="en-US" dirty="0" err="1"/>
              <a:t>postBox</a:t>
            </a:r>
            <a:r>
              <a:rPr lang="en-US" dirty="0"/>
              <a:t>, </a:t>
            </a:r>
            <a:r>
              <a:rPr lang="en-US" dirty="0" err="1"/>
              <a:t>postCode</a:t>
            </a:r>
            <a:endParaRPr lang="en-US" dirty="0"/>
          </a:p>
          <a:p>
            <a:pPr lvl="1"/>
            <a:r>
              <a:rPr lang="en-US" dirty="0"/>
              <a:t>I do want </a:t>
            </a:r>
          </a:p>
          <a:p>
            <a:pPr lvl="2"/>
            <a:r>
              <a:rPr lang="en-US" dirty="0"/>
              <a:t>”drama”: epilogue, prologue, role,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9AE4B0-3572-ABA6-7BFE-45AA412B279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1719830"/>
            <a:ext cx="5094673" cy="4104898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latin typeface="Helvetica" pitchFamily="2" charset="0"/>
              </a:rPr>
              <a:t>      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exclude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"analytic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binaryObject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del email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measureGrp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media meeting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postBox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postCode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exclude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"div1 div2 div3 div4 div5 div6 div7"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66DF66"/>
                </a:solidFill>
                <a:effectLst/>
                <a:latin typeface="Helvetica" pitchFamily="2" charset="0"/>
              </a:rPr>
              <a:t>&lt;!--add further limitations later, after </a:t>
            </a:r>
            <a:r>
              <a:rPr lang="en-US" dirty="0" err="1">
                <a:solidFill>
                  <a:srgbClr val="66DF66"/>
                </a:solidFill>
                <a:effectLst/>
                <a:latin typeface="Helvetica" pitchFamily="2" charset="0"/>
              </a:rPr>
              <a:t>personography</a:t>
            </a:r>
            <a:r>
              <a:rPr lang="en-US" dirty="0">
                <a:solidFill>
                  <a:srgbClr val="66DF66"/>
                </a:solidFill>
                <a:effectLst/>
                <a:latin typeface="Helvetica" pitchFamily="2" charset="0"/>
              </a:rPr>
              <a:t> is settled--&gt;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include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"epilogue prologue role set"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97DA02-6E58-8926-838B-3F92196CB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84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101C9-AF68-4136-C775-C9B379FB0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and Modifying Elements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A9F391-E059-DA72-5176-585BE8F805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90D39-FC61-B6F3-9F8B-C714C593C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It is possible to make changes to the elements allowed by individual modules of the TEI (whether adding, deleting, or modifying) </a:t>
            </a:r>
          </a:p>
          <a:p>
            <a:r>
              <a:rPr lang="en-US" dirty="0"/>
              <a:t>This is done through the &lt;</a:t>
            </a:r>
            <a:r>
              <a:rPr lang="en-US" dirty="0" err="1"/>
              <a:t>elementSpec</a:t>
            </a:r>
            <a:r>
              <a:rPr lang="en-US" dirty="0"/>
              <a:t>&gt; element. </a:t>
            </a:r>
          </a:p>
          <a:p>
            <a:r>
              <a:rPr lang="en-US" dirty="0"/>
              <a:t>Note: Adding or Replacing elements will mean that your xml is no longer TEI compliant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812FC8D-9FC1-B71C-03C1-FD551BBA97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4BE0033-F44E-6BDD-8142-800732FA717C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CAE6B2-F27B-7504-D9F9-645B0B91045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A4EFF1F-C9CB-90AD-BB7D-32020D81CD7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01739" y="2552344"/>
            <a:ext cx="3589627" cy="3396017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200"/>
              </a:spcBef>
            </a:pPr>
            <a:r>
              <a:rPr lang="en-US" dirty="0"/>
              <a:t>@module: the name of the module that contains the element being changed. </a:t>
            </a:r>
          </a:p>
          <a:p>
            <a:pPr>
              <a:spcBef>
                <a:spcPts val="200"/>
              </a:spcBef>
            </a:pPr>
            <a:r>
              <a:rPr lang="en-US" dirty="0"/>
              <a:t>@ident: the name of the element being changed. </a:t>
            </a:r>
          </a:p>
          <a:p>
            <a:pPr>
              <a:spcBef>
                <a:spcPts val="200"/>
              </a:spcBef>
            </a:pPr>
            <a:r>
              <a:rPr lang="en-US" dirty="0"/>
              <a:t>@mode: how you are modifying the element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Add</a:t>
            </a:r>
            <a:r>
              <a:rPr lang="en-US" dirty="0"/>
              <a:t>: define a new element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Delete</a:t>
            </a:r>
            <a:r>
              <a:rPr lang="en-US" dirty="0"/>
              <a:t>: remove an element</a:t>
            </a:r>
          </a:p>
          <a:p>
            <a:pPr lvl="1">
              <a:spcBef>
                <a:spcPts val="200"/>
              </a:spcBef>
            </a:pPr>
            <a:r>
              <a:rPr lang="en-US" b="1" dirty="0">
                <a:highlight>
                  <a:srgbClr val="00FFFF"/>
                </a:highlight>
              </a:rPr>
              <a:t>Change</a:t>
            </a:r>
            <a:r>
              <a:rPr lang="en-US" dirty="0">
                <a:highlight>
                  <a:srgbClr val="00FFFF"/>
                </a:highlight>
              </a:rPr>
              <a:t>: modify how an element functions. 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Replace</a:t>
            </a:r>
            <a:r>
              <a:rPr lang="en-US" dirty="0"/>
              <a:t>: replacing the TEI specifications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6A6AB2-0049-8B0D-651F-9BE0A1083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94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BACA-0983-03B6-8EB0-80F5CE7C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Customizing Element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3EC96-D465-75A0-D034-9BAEC0EB48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&lt;content&gt;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B2403-CB9B-569F-6F1B-A59C2F245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&lt;content&gt; element can be used to specify what elements can appear as child elements of a named element.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1D647D-1DDC-4A9F-9A5D-7C8EE6D7DA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5D6CB-299F-ED9D-16DA-396347660E6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190260" y="2552345"/>
            <a:ext cx="3811479" cy="3272810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…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1626D34-70F9-D0C7-39C8-828D80A08A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D4219A3-9106-C921-43C4-990750B8035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&lt;content&gt; contains all of the modifications being made to child elements of the identified element.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F23A63D-C939-8506-1A44-3D4C8FA04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160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3B4B-CB17-ADF4-7CA1-0BBC34472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569CD-26D7-E9A9-1B59-4B5D6261DEF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elementRef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5C6774-9A71-E0C7-E7E6-8AEF631A5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Specifies which elements can be a child of the element listed in the ancestor &lt;</a:t>
            </a:r>
            <a:r>
              <a:rPr lang="en-US" dirty="0" err="1"/>
              <a:t>elementSpec</a:t>
            </a:r>
            <a:r>
              <a:rPr lang="en-US" dirty="0"/>
              <a:t>&gt; element.</a:t>
            </a:r>
          </a:p>
          <a:p>
            <a:r>
              <a:rPr lang="en-US" dirty="0"/>
              <a:t>Each allowed child element will have its own &lt;</a:t>
            </a:r>
            <a:r>
              <a:rPr lang="en-US" dirty="0" err="1"/>
              <a:t>elementRef</a:t>
            </a:r>
            <a:r>
              <a:rPr lang="en-US" dirty="0"/>
              <a:t>&gt; element, with the name of the child element as a “key” attribute.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678F3D-1831-378C-C52B-F5126C894A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0CBD3D-19DA-097D-1EA3-A5C7BEF38E31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451A2BE-39D1-6160-16A2-A0B464D28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81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54714-2EB2-42E2-3D01-8638F932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7B7DE-099F-3547-9E04-48867A27913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&lt;sequence&gt;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4F6F31-EFEA-8FF8-99B5-8152322E9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&lt;content&gt; element can (and by default </a:t>
            </a:r>
            <a:r>
              <a:rPr lang="en-US" i="1" dirty="0"/>
              <a:t>does</a:t>
            </a:r>
            <a:r>
              <a:rPr lang="en-US" dirty="0"/>
              <a:t>) require child elements to appear in a specific order. </a:t>
            </a:r>
          </a:p>
          <a:p>
            <a:r>
              <a:rPr lang="en-US" dirty="0"/>
              <a:t>To change the order, or to allow for any order, a &lt;sequence&gt; element is needed.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4BA5A-1453-7AEB-C000-D71205ACE1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E7F671-7B7F-3F7E-6FC9-31095E5A6F56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…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95D3CCB-54C7-A6E6-6D70-6F5A3A8901D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998443-2128-87FB-CE43-8A9DCD63E32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preserveOrder</a:t>
            </a:r>
            <a:endParaRPr lang="en-US" dirty="0"/>
          </a:p>
          <a:p>
            <a:pPr lvl="1"/>
            <a:r>
              <a:rPr lang="en-US" dirty="0"/>
              <a:t>Can be “false” to allow child elements to appear in any order. </a:t>
            </a:r>
          </a:p>
          <a:p>
            <a:pPr lvl="1"/>
            <a:r>
              <a:rPr lang="en-US" dirty="0"/>
              <a:t>Can be “true” to enforce order on child elements.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36147D0-3924-B822-AB6F-D0A79B3FE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7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5FE41A-9EBE-7638-4FA4-744B55A80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But first: </a:t>
            </a:r>
            <a:b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Stand-off</a:t>
            </a:r>
          </a:p>
        </p:txBody>
      </p:sp>
      <p:pic>
        <p:nvPicPr>
          <p:cNvPr id="9" name="Picture 8" descr="Different coloured organisers">
            <a:extLst>
              <a:ext uri="{FF2B5EF4-FFF2-40B4-BE49-F238E27FC236}">
                <a16:creationId xmlns:a16="http://schemas.microsoft.com/office/drawing/2014/main" id="{6A9A7B43-0EB1-D126-D1A9-8D00690FC0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98" r="28492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F185E5-8429-2548-A6A4-AB934F9AF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Stand-off is a term for TEI-encoded documents that exist outside of the context of your encoded text, but as part of the same project.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Stand-off documents generally offer additional information, such as personographies, bibliographies, gazetteers, dictionaries, etc.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Because the information catalogued in stand-off is generally applicable to more than one text (e.g., “Rhode Island” might appear as a location in multiple stories), including it in stand-off allows multiple files to connect to the same information, without having to include that information in each text itself.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F5FD7-437D-D25A-167A-229AE061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F6EBB83-C7E5-D7C0-8833-7E0B579D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2/11/20XX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66C2B-A7E7-CACD-CD50-06E1EF77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293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9F42A-9CD3-56FF-5F51-8E2A88F3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Child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143EA-D728-5074-D69D-72511CCBD6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elementRef</a:t>
            </a:r>
            <a:r>
              <a:rPr lang="en-US" dirty="0"/>
              <a:t>&gt; attributes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40067D-BAA5-7609-E434-598CE1238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@minOccurs: sets the minimum number of occurrences of that child element</a:t>
            </a:r>
          </a:p>
          <a:p>
            <a:r>
              <a:rPr lang="en-US" dirty="0"/>
              <a:t>@</a:t>
            </a:r>
            <a:r>
              <a:rPr lang="en-US" dirty="0" err="1"/>
              <a:t>maxOccurs</a:t>
            </a:r>
            <a:r>
              <a:rPr lang="en-US" dirty="0"/>
              <a:t>: sets the maximum number of </a:t>
            </a:r>
            <a:r>
              <a:rPr lang="en-US" dirty="0" err="1"/>
              <a:t>occurences</a:t>
            </a:r>
            <a:r>
              <a:rPr lang="en-US" dirty="0"/>
              <a:t> of that child element</a:t>
            </a:r>
          </a:p>
          <a:p>
            <a:r>
              <a:rPr lang="en-US" dirty="0"/>
              <a:t>It can limit the number of times a child element can or must appear.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8D2133-21C3-1C55-6261-63F5F9A2AF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EA7C8E-AD7D-1E13-3CFE-4771BB4639D9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CF6107B-063D-78AB-C85C-A2BB9B99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D931C18-F307-5750-D293-6C1F66F9C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A5C08F3-FB97-1E1C-2BDE-B5CE477DE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169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07382-A21E-2233-5D88-8437E0EDC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Constraining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AF2B5-AD0C-D621-9690-B0EBC5D0E6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&lt;alternate&gt;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59E477-5F3E-563A-E6FF-1384F657C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element requires that only one of a list of child elements can appear.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763130-C984-6A9F-5AA6-69C498106D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3405D0-6B6B-4E8E-44A4-6D7DC869C5BA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    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&lt;alternate&gt;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textNode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&lt;/alternate&gt;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885231-B606-F5CA-1388-64877960FA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Usage Example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784B0EF-A364-7FE8-DD16-1765CB8D7BE1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In creating a constraint on &lt;</a:t>
            </a:r>
            <a:r>
              <a:rPr lang="en-US" dirty="0" err="1"/>
              <a:t>persName</a:t>
            </a:r>
            <a:r>
              <a:rPr lang="en-US" dirty="0"/>
              <a:t>&gt; where that element could only contain either a &lt;forename&gt; and &lt;surname&gt; element </a:t>
            </a:r>
            <a:r>
              <a:rPr lang="en-US" i="1" dirty="0"/>
              <a:t>or</a:t>
            </a:r>
            <a:r>
              <a:rPr lang="en-US" dirty="0"/>
              <a:t> a text string, I found that I’d made a number of errors in encoding &lt;</a:t>
            </a:r>
            <a:r>
              <a:rPr lang="en-US" dirty="0" err="1"/>
              <a:t>persName</a:t>
            </a:r>
            <a:r>
              <a:rPr lang="en-US" dirty="0"/>
              <a:t>&gt; elements inside each other.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3CB25A4-570D-8C42-E633-2FF331DB0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21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4733-1CED-C401-C089-6DFACC87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25144FC-6508-3E0D-518F-5F0AA961A75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1793" y="594360"/>
            <a:ext cx="5276088" cy="595274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&lt;content&gt; </a:t>
            </a:r>
          </a:p>
          <a:p>
            <a:pPr>
              <a:spcBef>
                <a:spcPts val="0"/>
              </a:spcBef>
            </a:pPr>
            <a:r>
              <a:rPr lang="en-US" dirty="0"/>
              <a:t>    &lt;alternate&gt;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key="sic"/&gt;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corr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orig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key="reg"/&gt;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abbr</a:t>
            </a:r>
            <a:r>
              <a:rPr lang="en-US" dirty="0"/>
              <a:t>"/&gt;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expan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&lt;/alternate&gt; </a:t>
            </a:r>
          </a:p>
          <a:p>
            <a:pPr>
              <a:spcBef>
                <a:spcPts val="0"/>
              </a:spcBef>
            </a:pPr>
            <a:r>
              <a:rPr lang="en-US" dirty="0"/>
              <a:t>&lt;/content&gt;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B57A0D6-B750-8EDC-B39A-F11DF9990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40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FE1D5BB-1781-8840-90D9-CA2CB3452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Customizing Attributes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3DAC823-CC9A-ED30-6288-26A3502A02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attList</a:t>
            </a:r>
            <a:r>
              <a:rPr lang="en-US" dirty="0"/>
              <a:t>&gt;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6DE3786-CED5-B576-C631-F07B36477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3204973" cy="3273552"/>
          </a:xfrm>
        </p:spPr>
        <p:txBody>
          <a:bodyPr/>
          <a:lstStyle/>
          <a:p>
            <a:r>
              <a:rPr lang="en-US" dirty="0"/>
              <a:t>Contains all documentation and changes for attributes for a given element.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0086156-8775-CB15-E7D5-9A4BB9376C5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attDef</a:t>
            </a:r>
            <a:r>
              <a:rPr lang="en-US" dirty="0"/>
              <a:t>&gt;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E8D858C-5A42-3E30-5E36-F9189D8828C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70248" y="2551176"/>
            <a:ext cx="7121651" cy="35021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Defines a single attribute.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attList</a:t>
            </a:r>
            <a:r>
              <a:rPr lang="en-US" dirty="0"/>
              <a:t>&gt;</a:t>
            </a:r>
          </a:p>
          <a:p>
            <a:r>
              <a:rPr lang="en-US" dirty="0"/>
              <a:t>Attributes: </a:t>
            </a:r>
          </a:p>
          <a:p>
            <a:pPr lvl="1"/>
            <a:r>
              <a:rPr lang="en-US" dirty="0"/>
              <a:t>@ident = the name of the attribute being modified</a:t>
            </a:r>
          </a:p>
          <a:p>
            <a:pPr lvl="1"/>
            <a:r>
              <a:rPr lang="en-US" dirty="0"/>
              <a:t>@mode = can be “add” (if adding a new attribute) or “change” </a:t>
            </a:r>
          </a:p>
          <a:p>
            <a:pPr lvl="1"/>
            <a:r>
              <a:rPr lang="en-US" dirty="0"/>
              <a:t>@usage = can be “opt” (optional), “rec” (recommended), or “req” (required) </a:t>
            </a:r>
          </a:p>
          <a:p>
            <a:r>
              <a:rPr lang="en-US" dirty="0"/>
              <a:t>Should include </a:t>
            </a:r>
            <a:r>
              <a:rPr lang="en-US" i="1" dirty="0"/>
              <a:t>both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A &lt;</a:t>
            </a:r>
            <a:r>
              <a:rPr lang="en-US" dirty="0" err="1"/>
              <a:t>valList</a:t>
            </a:r>
            <a:r>
              <a:rPr lang="en-US" dirty="0"/>
              <a:t>&gt; with the @type attribute “closed” and @mode attribute “replace” (&lt;</a:t>
            </a:r>
            <a:r>
              <a:rPr lang="en-US" dirty="0" err="1"/>
              <a:t>valList</a:t>
            </a:r>
            <a:r>
              <a:rPr lang="en-US" dirty="0"/>
              <a:t> type=“closed” mode=“replace”&gt;), which contains all possible values for that attribute. </a:t>
            </a:r>
          </a:p>
          <a:p>
            <a:pPr lvl="1"/>
            <a:r>
              <a:rPr lang="en-US" dirty="0"/>
              <a:t>A &lt;datatype&gt; specifying the kind of data that attribute can contain. A &lt;datatype&gt; element with the &lt;</a:t>
            </a:r>
            <a:r>
              <a:rPr lang="en-US" dirty="0" err="1"/>
              <a:t>dataRef</a:t>
            </a:r>
            <a:r>
              <a:rPr lang="en-US" dirty="0"/>
              <a:t> key=“</a:t>
            </a:r>
            <a:r>
              <a:rPr lang="en-US" dirty="0" err="1"/>
              <a:t>data.enumerated</a:t>
            </a:r>
            <a:r>
              <a:rPr lang="en-US" dirty="0"/>
              <a:t>”/&gt; child will require a specific list of attributes to be used. </a:t>
            </a:r>
          </a:p>
          <a:p>
            <a:pPr lvl="2"/>
            <a:r>
              <a:rPr lang="en-US" dirty="0"/>
              <a:t>For more on TEI datatypes, see here: </a:t>
            </a:r>
            <a:r>
              <a:rPr lang="en-US" dirty="0">
                <a:hlinkClick r:id="rId2"/>
              </a:rPr>
              <a:t>https://www.tei-c.org/release/doc/tei-p5-doc/en/html/TD.html#TD-datatypes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336FD-2D32-AB88-0F77-9F46A53FE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FADA5-5C77-9063-4213-C57434DB4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87A91-DC57-F24A-DA3F-197EA92A8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0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2A243-DC0B-7FB3-869F-EF473AAF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Value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451EF-FAC0-95F3-03B3-AE7E17E33C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valList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E97B2-53A2-86B7-FB49-D894D09BA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Includes individual &lt;</a:t>
            </a:r>
            <a:r>
              <a:rPr lang="en-US" dirty="0" err="1"/>
              <a:t>valItem</a:t>
            </a:r>
            <a:r>
              <a:rPr lang="en-US" dirty="0"/>
              <a:t>&gt; elements for each valid attribute value. </a:t>
            </a:r>
          </a:p>
          <a:p>
            <a:r>
              <a:rPr lang="en-US" dirty="0"/>
              <a:t>Can be configured as &lt;</a:t>
            </a:r>
            <a:r>
              <a:rPr lang="en-US" dirty="0" err="1"/>
              <a:t>valItem</a:t>
            </a:r>
            <a:r>
              <a:rPr lang="en-US" dirty="0"/>
              <a:t> ident=“[VALUE_NAME]”/&gt; </a:t>
            </a:r>
            <a:r>
              <a:rPr lang="en-US" i="1" dirty="0"/>
              <a:t>or</a:t>
            </a:r>
            <a:r>
              <a:rPr lang="en-US" dirty="0"/>
              <a:t> can contain &lt;gloss&gt; element to define the value and a &lt;desc&gt; element to explain the usage of that value.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95657C-29E2-3D5A-0849-E12805E890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EBAAF8-F2A1-94BA-ABA8-C7044126ECC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6000" y="2551176"/>
            <a:ext cx="5398008" cy="3538728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   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attDef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"type"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usage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"req"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&lt;datatype&gt;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dataRef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teidata.enumerated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&lt;/datatype&gt;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valList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type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"closed"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"replace"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&lt;gloss&gt;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Character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&lt;/gloss&gt;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&lt;desc&gt;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A fictional character within the text.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&lt;/desc&gt;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"hist"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&lt;gloss&gt;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Historical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&lt;/gloss&gt;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&lt;desc&gt;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A nonfictional person referenced within the text, but not a character within the text.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&lt;/desc&gt;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attDef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40D9B1-FB13-CFE6-C58D-B8E948B0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14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77871-DDE2-66E8-A59B-B03F58C434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Schematron</a:t>
            </a:r>
            <a:endParaRPr lang="en-US" dirty="0"/>
          </a:p>
        </p:txBody>
      </p:sp>
      <p:pic>
        <p:nvPicPr>
          <p:cNvPr id="6" name="Picture Placeholder 5" descr="A picture containing outdoor, ground, nature, rock&#10;&#10;Description automatically generated">
            <a:extLst>
              <a:ext uri="{FF2B5EF4-FFF2-40B4-BE49-F238E27FC236}">
                <a16:creationId xmlns:a16="http://schemas.microsoft.com/office/drawing/2014/main" id="{F771C0DA-35F6-E9EF-5225-48FA17E78F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6855" b="68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789664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1FEE5E-339B-BED2-CC2A-6F0199157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027FCA-523A-CA08-9257-A4F2CEF397F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Schematron</a:t>
            </a:r>
            <a:r>
              <a:rPr lang="en-US" dirty="0"/>
              <a:t> allows for further customization of ODD through adding specific contexts to rules. </a:t>
            </a:r>
          </a:p>
          <a:p>
            <a:r>
              <a:rPr lang="en-US" dirty="0"/>
              <a:t>For example, ODD lets us change the behavior of &lt;p&gt; tags and the child elements or attributes they can possess. It does not allow us to make these changes only for &lt;p&gt; tags inside of the &lt;</a:t>
            </a:r>
            <a:r>
              <a:rPr lang="en-US" dirty="0" err="1"/>
              <a:t>teiHeader</a:t>
            </a:r>
            <a:r>
              <a:rPr lang="en-US" dirty="0"/>
              <a:t>&gt;, for example. </a:t>
            </a:r>
          </a:p>
        </p:txBody>
      </p:sp>
    </p:spTree>
    <p:extLst>
      <p:ext uri="{BB962C8B-B14F-4D97-AF65-F5344CB8AC3E}">
        <p14:creationId xmlns:p14="http://schemas.microsoft.com/office/powerpoint/2010/main" val="1672871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81C48-0A60-4AFE-947E-F0569956F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Namespaces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55905-1F0D-60BF-D0B4-C0BBEFE9D1B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7EB75-EB9D-D594-6802-457FA9376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57024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476602-7F8C-E01C-3802-1934BDB4F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Constraining Standoff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17B11F3-6F4E-ACEC-F00A-A702B8C0C65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AA4596-376D-0DBD-565B-AF0D668DF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4217C8-4A5F-35AC-285B-3FEC0EE53B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186B9CE-9940-9703-01FC-B5E5C04E8232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712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36F0CA-3BFB-FEE1-25FB-3A8FE7C54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cap="all" spc="3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Weird Stand-off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D70A69-855B-6A0A-23FD-19B120DF6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For this class, we’ll be using the file “</a:t>
            </a:r>
            <a:r>
              <a:rPr lang="en-US" dirty="0" err="1"/>
              <a:t>WeirdStandoff.xml</a:t>
            </a:r>
            <a:r>
              <a:rPr lang="en-US" dirty="0"/>
              <a:t>” as our stand-off file.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file will include two </a:t>
            </a:r>
            <a:r>
              <a:rPr lang="en-US" dirty="0" err="1"/>
              <a:t>personographies</a:t>
            </a:r>
            <a:r>
              <a:rPr lang="en-US" dirty="0"/>
              <a:t> (one for characters, one for historical figures), several lists of places (divided by the “type” attributes in the texts), a list of creatures, and a list of referenced works (stories, books, art, etc.)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For a larger project, we might have individual stand-off files for each of these lists.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6F83E19-79BD-6E27-C99F-ED1BE78C07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53" r="33294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133B1-2563-F918-86A9-A45171F78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2591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69DE80-64F9-56E0-B557-9B55D0A0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Why Learn ODD &amp; Schematron?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D549-CFC4-1896-D7F4-A8DC7338C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ODD and </a:t>
            </a:r>
            <a:r>
              <a:rPr lang="en-US"/>
              <a:t>Schematron</a:t>
            </a:r>
            <a:r>
              <a:rPr lang="en-US" dirty="0"/>
              <a:t> allow for constraints to be placed on TEI files through constructing a schema. </a:t>
            </a:r>
            <a:endParaRPr lang="en-US"/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schema can define the vocabulary your project uses, formalize the grammar of your XML, and create taxonomies of data. </a:t>
            </a:r>
            <a:endParaRPr lang="en-US"/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schema also allows you to enforce the rules you have created for your project. </a:t>
            </a:r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8BA354F-B3D6-233B-126F-B48F9DA0C6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34" r="19435" b="1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E713A6C-7332-A814-447C-F92F605C32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2/11/20XX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8BF02-E985-6F06-A7C5-C08596DA6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26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/>
          <a:lstStyle/>
          <a:p>
            <a:r>
              <a:rPr lang="en-US" dirty="0"/>
              <a:t>Vocabulary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36CB73-B78B-49B6-935C-9C0ABBB4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/>
          <a:lstStyle/>
          <a:p>
            <a:r>
              <a:rPr lang="en-US" b="1" dirty="0"/>
              <a:t>Schema</a:t>
            </a:r>
            <a:r>
              <a:rPr lang="en-US" dirty="0"/>
              <a:t>: a set of rules governing what makes a document valid. </a:t>
            </a:r>
          </a:p>
          <a:p>
            <a:r>
              <a:rPr lang="en-US" b="1" dirty="0"/>
              <a:t>	</a:t>
            </a:r>
            <a:r>
              <a:rPr lang="en-US" dirty="0"/>
              <a:t>Technically, TEI is a schema. We will be learning 	to customize the TEI schema for our own projects.</a:t>
            </a:r>
          </a:p>
          <a:p>
            <a:r>
              <a:rPr lang="en-US" b="1" dirty="0"/>
              <a:t>ODD</a:t>
            </a:r>
            <a:r>
              <a:rPr lang="en-US" dirty="0"/>
              <a:t>: One Document Does it all: A TEI XML format for expressing schema fragments and documentation for XML documents. </a:t>
            </a:r>
          </a:p>
          <a:p>
            <a:r>
              <a:rPr lang="en-US" dirty="0"/>
              <a:t>	An ODD will generate a </a:t>
            </a:r>
            <a:r>
              <a:rPr lang="en-US" dirty="0" err="1"/>
              <a:t>RelaxNG</a:t>
            </a:r>
            <a:r>
              <a:rPr lang="en-US" dirty="0"/>
              <a:t> file that places 	constraints on TEI files.</a:t>
            </a:r>
          </a:p>
          <a:p>
            <a:r>
              <a:rPr lang="en-US" b="1" dirty="0" err="1"/>
              <a:t>Schematron</a:t>
            </a:r>
            <a:r>
              <a:rPr lang="en-US" dirty="0"/>
              <a:t>:  Allows us to create rules that function only in specific contexts. 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2" descr="A picture containing indoor, toy, decorated&#10;&#10;Description automatically generated">
            <a:extLst>
              <a:ext uri="{FF2B5EF4-FFF2-40B4-BE49-F238E27FC236}">
                <a16:creationId xmlns:a16="http://schemas.microsoft.com/office/drawing/2014/main" id="{BEC1CD57-0F01-05C8-B2B8-A939DF310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2"/>
            <a:ext cx="456954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</p:spPr>
        <p:txBody>
          <a:bodyPr/>
          <a:lstStyle/>
          <a:p>
            <a:r>
              <a:rPr lang="en-US" dirty="0"/>
              <a:t>Reading the </a:t>
            </a:r>
            <a:br>
              <a:rPr lang="en-US" dirty="0"/>
            </a:br>
            <a:r>
              <a:rPr lang="en-US" dirty="0"/>
              <a:t>TEI Guidelines</a:t>
            </a:r>
          </a:p>
        </p:txBody>
      </p:sp>
      <p:pic>
        <p:nvPicPr>
          <p:cNvPr id="13" name="Picture Placeholder 12" descr="Paperback and hardbound books in a white bookshelf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5100" y="0"/>
            <a:ext cx="5676900" cy="6858000"/>
          </a:xfrm>
        </p:spPr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810BCA-0AB7-CE9C-F848-8B7266188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 Structure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DB08BC-AEA0-5D10-CAB5-64B845CDBF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Each element in the TEI belongs to a single module. </a:t>
            </a:r>
          </a:p>
          <a:p>
            <a:r>
              <a:rPr lang="en-US" dirty="0"/>
              <a:t>These modules are the initial starting point for schema development. </a:t>
            </a:r>
          </a:p>
          <a:p>
            <a:r>
              <a:rPr lang="en-US" dirty="0"/>
              <a:t>Elements by module: </a:t>
            </a:r>
            <a:r>
              <a:rPr lang="en-US" dirty="0">
                <a:hlinkClick r:id="rId2"/>
              </a:rPr>
              <a:t>https://tei-c.org/release/doc/tei-p5-doc/en/html/REF-ELEMENTS.html#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63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9C63-B753-B83B-1CFE-F11984D3D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TEI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38EAC-352C-7933-7411-0C7561F777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&lt;p&gt;</a:t>
            </a:r>
            <a:endParaRPr lang="en-US" dirty="0"/>
          </a:p>
          <a:p>
            <a:r>
              <a:rPr lang="en-US" dirty="0">
                <a:hlinkClick r:id="rId3"/>
              </a:rPr>
              <a:t>&lt;lang&gt;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82C21-D853-9047-AC2B-EBF0E0D1B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90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48C91-A014-7D40-B2B0-BA7BE6C5B3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ODD</a:t>
            </a:r>
          </a:p>
        </p:txBody>
      </p:sp>
      <p:pic>
        <p:nvPicPr>
          <p:cNvPr id="6" name="Picture Placeholder 5" descr="Background pattern&#10;&#10;Description automatically generated">
            <a:extLst>
              <a:ext uri="{FF2B5EF4-FFF2-40B4-BE49-F238E27FC236}">
                <a16:creationId xmlns:a16="http://schemas.microsoft.com/office/drawing/2014/main" id="{0F3CE46D-C112-BBE9-D2C0-52234805ABD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9732" b="97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933292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3361</TotalTime>
  <Words>2332</Words>
  <Application>Microsoft Macintosh PowerPoint</Application>
  <PresentationFormat>Widescreen</PresentationFormat>
  <Paragraphs>209</Paragraphs>
  <Slides>28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28</vt:i4>
      </vt:variant>
    </vt:vector>
  </HeadingPairs>
  <TitlesOfParts>
    <vt:vector size="34" baseType="lpstr">
      <vt:lpstr>Arial</vt:lpstr>
      <vt:lpstr>Calibri</vt:lpstr>
      <vt:lpstr>Calisto MT</vt:lpstr>
      <vt:lpstr>Helvetica</vt:lpstr>
      <vt:lpstr>Univers Condensed</vt:lpstr>
      <vt:lpstr>ChronicleVTI</vt:lpstr>
      <vt:lpstr>Stand-off,  ODD,  and Schematron</vt:lpstr>
      <vt:lpstr>But first:  Stand-off</vt:lpstr>
      <vt:lpstr>Weird Stand-off</vt:lpstr>
      <vt:lpstr>Why Learn ODD &amp; Schematron?</vt:lpstr>
      <vt:lpstr>Vocabulary</vt:lpstr>
      <vt:lpstr>Reading the  TEI Guidelines</vt:lpstr>
      <vt:lpstr>TEI Structure</vt:lpstr>
      <vt:lpstr>Reading a TEI Page</vt:lpstr>
      <vt:lpstr>ODD</vt:lpstr>
      <vt:lpstr>Getting Started</vt:lpstr>
      <vt:lpstr>Reading the Default Schema</vt:lpstr>
      <vt:lpstr>Module Ref</vt:lpstr>
      <vt:lpstr>Applying the Schema</vt:lpstr>
      <vt:lpstr>Adding Modules to the Weird Corpus</vt:lpstr>
      <vt:lpstr>Including and Excluding Elements</vt:lpstr>
      <vt:lpstr>Identifying and Modifying Elements</vt:lpstr>
      <vt:lpstr>Customizing Element Content</vt:lpstr>
      <vt:lpstr>Adding Content</vt:lpstr>
      <vt:lpstr>Sequence</vt:lpstr>
      <vt:lpstr>Modifying Child Elements</vt:lpstr>
      <vt:lpstr>Constraining Options</vt:lpstr>
      <vt:lpstr>Another Example</vt:lpstr>
      <vt:lpstr>Customizing Attributes</vt:lpstr>
      <vt:lpstr>Attribute Value List</vt:lpstr>
      <vt:lpstr>Schematron</vt:lpstr>
      <vt:lpstr>Purpose</vt:lpstr>
      <vt:lpstr>Namespaces</vt:lpstr>
      <vt:lpstr>Constraining Standoff 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Schema Development: ODD and Schematron</dc:title>
  <dc:creator>Liebe, Lauren E</dc:creator>
  <cp:lastModifiedBy>Liebe, Lauren E</cp:lastModifiedBy>
  <cp:revision>6</cp:revision>
  <dcterms:created xsi:type="dcterms:W3CDTF">2023-03-07T17:57:49Z</dcterms:created>
  <dcterms:modified xsi:type="dcterms:W3CDTF">2023-03-15T18:30:15Z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